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E-41EB-951D-5466C192FA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57953607"/>
        <c:axId val="66681439"/>
        <c:axId val="0"/>
      </c:bar3DChart>
      <c:catAx>
        <c:axId val="5795360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66681439"/>
        <c:crosses val="autoZero"/>
        <c:auto val="1"/>
        <c:lblAlgn val="ctr"/>
        <c:lblOffset val="100"/>
        <c:noMultiLvlLbl val="0"/>
      </c:catAx>
      <c:valAx>
        <c:axId val="6668143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57953607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s-E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6B-4F1D-BEAF-A0517174B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56863768"/>
        <c:axId val="81460992"/>
        <c:axId val="0"/>
      </c:bar3DChart>
      <c:catAx>
        <c:axId val="56863768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81460992"/>
        <c:crosses val="autoZero"/>
        <c:auto val="1"/>
        <c:lblAlgn val="ctr"/>
        <c:lblOffset val="100"/>
        <c:noMultiLvlLbl val="0"/>
      </c:catAx>
      <c:valAx>
        <c:axId val="81460992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56863768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 w="9360"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ithub.com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560" cy="148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360" cy="685872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EL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MISMO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TÍTULO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QUE SE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USÓ EN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EL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REPORTE</a:t>
            </a:r>
            <a:r>
              <a:t/>
            </a:r>
            <a:br/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TÉCNICO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3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Usen el mismo título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que usaron en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el reporte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560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primera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Reporte Aceptado en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3"/>
          <p:cNvSpPr/>
          <p:nvPr/>
        </p:nvSpPr>
        <p:spPr>
          <a:xfrm>
            <a:off x="510732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242800" y="2393280"/>
            <a:ext cx="342612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Incluyan la citación del reporte en arXiv y su vínculo comose muestra abajo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 flipV="1">
            <a:off x="2011680" y="264384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418320" y="3107880"/>
            <a:ext cx="61261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61" name="Group 7"/>
          <p:cNvGrpSpPr/>
          <p:nvPr/>
        </p:nvGrpSpPr>
        <p:grpSpPr>
          <a:xfrm>
            <a:off x="7021800" y="894960"/>
            <a:ext cx="4571280" cy="4966200"/>
            <a:chOff x="7021800" y="894960"/>
            <a:chExt cx="4571280" cy="4966200"/>
          </a:xfrm>
        </p:grpSpPr>
        <p:pic>
          <p:nvPicPr>
            <p:cNvPr id="262" name="Imagen 261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360" cy="496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3" name="CustomShape 8"/>
            <p:cNvSpPr/>
            <p:nvPr/>
          </p:nvSpPr>
          <p:spPr>
            <a:xfrm>
              <a:off x="10022400" y="1443600"/>
              <a:ext cx="1570680" cy="4568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9"/>
            <p:cNvSpPr/>
            <p:nvPr/>
          </p:nvSpPr>
          <p:spPr>
            <a:xfrm>
              <a:off x="10022400" y="950400"/>
              <a:ext cx="1570680" cy="4014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5" name="CustomShape 10"/>
          <p:cNvSpPr/>
          <p:nvPr/>
        </p:nvSpPr>
        <p:spPr>
          <a:xfrm flipH="1">
            <a:off x="6491880" y="4672080"/>
            <a:ext cx="30744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1"/>
          <p:cNvSpPr/>
          <p:nvPr/>
        </p:nvSpPr>
        <p:spPr>
          <a:xfrm>
            <a:off x="4747320" y="50619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Incluyan un 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pantallazo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2214000" y="4511520"/>
            <a:ext cx="8137080" cy="164484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¡GRACIAS!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9953640" y="427068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Digan gracias por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escucharnos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 flipV="1">
            <a:off x="9505080" y="475704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65320" y="376920"/>
            <a:ext cx="3666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Presentación del Equipo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 flipV="1">
            <a:off x="3837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4364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85" name="Group 4"/>
          <p:cNvGrpSpPr/>
          <p:nvPr/>
        </p:nvGrpSpPr>
        <p:grpSpPr>
          <a:xfrm>
            <a:off x="9052560" y="1645920"/>
            <a:ext cx="2834640" cy="2743200"/>
            <a:chOff x="9052560" y="1645920"/>
            <a:chExt cx="2834640" cy="2743200"/>
          </a:xfrm>
        </p:grpSpPr>
        <p:pic>
          <p:nvPicPr>
            <p:cNvPr id="86" name="Imagen 85"/>
            <p:cNvPicPr/>
            <p:nvPr/>
          </p:nvPicPr>
          <p:blipFill>
            <a:blip r:embed="rId3"/>
            <a:stretch/>
          </p:blipFill>
          <p:spPr>
            <a:xfrm>
              <a:off x="9219240" y="1757160"/>
              <a:ext cx="2508480" cy="248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5"/>
            <p:cNvSpPr/>
            <p:nvPr/>
          </p:nvSpPr>
          <p:spPr>
            <a:xfrm>
              <a:off x="9052560" y="1645920"/>
              <a:ext cx="2834640" cy="274320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8" name="CustomShape 6"/>
          <p:cNvSpPr/>
          <p:nvPr/>
        </p:nvSpPr>
        <p:spPr>
          <a:xfrm>
            <a:off x="728640" y="1900800"/>
            <a:ext cx="2102760" cy="2194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7"/>
          <p:cNvSpPr/>
          <p:nvPr/>
        </p:nvSpPr>
        <p:spPr>
          <a:xfrm>
            <a:off x="3599280" y="1903680"/>
            <a:ext cx="2102760" cy="2194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8"/>
          <p:cNvSpPr/>
          <p:nvPr/>
        </p:nvSpPr>
        <p:spPr>
          <a:xfrm>
            <a:off x="9419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3551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Integrante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Dos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10"/>
          <p:cNvSpPr/>
          <p:nvPr/>
        </p:nvSpPr>
        <p:spPr>
          <a:xfrm>
            <a:off x="635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Integrante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Uno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1912680" y="5136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Pongan una foto sonriendo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 no olviden su nombre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4" name="CustomShape 12"/>
          <p:cNvSpPr/>
          <p:nvPr/>
        </p:nvSpPr>
        <p:spPr>
          <a:xfrm>
            <a:off x="1881000" y="50292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13"/>
          <p:cNvSpPr/>
          <p:nvPr/>
        </p:nvSpPr>
        <p:spPr>
          <a:xfrm>
            <a:off x="5025600" y="511740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Pongan una foto sonriendo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 no olviden su nombre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6" name="CustomShape 14"/>
          <p:cNvSpPr/>
          <p:nvPr/>
        </p:nvSpPr>
        <p:spPr>
          <a:xfrm>
            <a:off x="4993920" y="501012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5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primera entrega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8" name="Imagen 97"/>
          <p:cNvPicPr/>
          <p:nvPr/>
        </p:nvPicPr>
        <p:blipFill>
          <a:blip r:embed="rId4"/>
          <a:srcRect b="25722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sp>
        <p:nvSpPr>
          <p:cNvPr id="99" name="CustomShape 16"/>
          <p:cNvSpPr/>
          <p:nvPr/>
        </p:nvSpPr>
        <p:spPr>
          <a:xfrm>
            <a:off x="6503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r>
              <a:t/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24160" y="1645920"/>
            <a:ext cx="3383280" cy="2651760"/>
          </a:xfrm>
          <a:custGeom>
            <a:avLst/>
            <a:gdLst/>
            <a:ahLst/>
            <a:cxn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1" name="Imagen 100"/>
          <p:cNvPicPr/>
          <p:nvPr/>
        </p:nvPicPr>
        <p:blipFill>
          <a:blip r:embed="rId5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  <a:hlinkClick r:id="rId6"/>
              </a:rPr>
              <a:t>http://github.com/</a:t>
            </a: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                             </a:t>
            </a: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   /proyecto/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tu nombre de usuario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330048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Diseño del Algoritmo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270000" y="4945680"/>
            <a:ext cx="6308280" cy="7372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Algoritmo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construir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un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árbol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binario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decisión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usando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C4.5. </a:t>
            </a:r>
            <a:r>
              <a:rPr lang="en-US" sz="1400" b="0" strike="noStrike" spc="-1" dirty="0" err="1" smtClean="0">
                <a:solidFill>
                  <a:srgbClr val="001E33"/>
                </a:solidFill>
                <a:latin typeface="Arial"/>
                <a:ea typeface="DejaVu Sans"/>
              </a:rPr>
              <a:t>En</a:t>
            </a:r>
            <a:r>
              <a:rPr lang="en-US" sz="1400" b="0" strike="noStrike" spc="-1" dirty="0" smtClean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este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ejemplo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,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mostramos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un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modelo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predecir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si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uno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debe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o no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jugar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Golf,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dependiendo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del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clima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.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08" name="Imagen 107"/>
          <p:cNvPicPr/>
          <p:nvPr/>
        </p:nvPicPr>
        <p:blipFill>
          <a:blip r:embed="rId3"/>
          <a:stretch/>
        </p:blipFill>
        <p:spPr>
          <a:xfrm>
            <a:off x="6834960" y="1611882"/>
            <a:ext cx="4613040" cy="3075840"/>
          </a:xfrm>
          <a:prstGeom prst="rect">
            <a:avLst/>
          </a:prstGeom>
          <a:ln>
            <a:noFill/>
          </a:ln>
        </p:spPr>
      </p:pic>
      <p:sp>
        <p:nvSpPr>
          <p:cNvPr id="2" name="Elipse 1"/>
          <p:cNvSpPr/>
          <p:nvPr/>
        </p:nvSpPr>
        <p:spPr>
          <a:xfrm>
            <a:off x="3458610" y="1461219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ipse 19"/>
          <p:cNvSpPr/>
          <p:nvPr/>
        </p:nvSpPr>
        <p:spPr>
          <a:xfrm>
            <a:off x="4205010" y="2293069"/>
            <a:ext cx="60194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2719918" y="2272888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/>
          <p:cNvSpPr/>
          <p:nvPr/>
        </p:nvSpPr>
        <p:spPr>
          <a:xfrm>
            <a:off x="2004805" y="3069663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/>
          <p:cNvSpPr/>
          <p:nvPr/>
        </p:nvSpPr>
        <p:spPr>
          <a:xfrm>
            <a:off x="3458610" y="3104277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ipse 23"/>
          <p:cNvSpPr/>
          <p:nvPr/>
        </p:nvSpPr>
        <p:spPr>
          <a:xfrm>
            <a:off x="2766460" y="3928545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266113" y="3928545"/>
            <a:ext cx="612730" cy="58880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ector recto 5"/>
          <p:cNvCxnSpPr>
            <a:stCxn id="2" idx="3"/>
            <a:endCxn id="21" idx="7"/>
          </p:cNvCxnSpPr>
          <p:nvPr/>
        </p:nvCxnSpPr>
        <p:spPr>
          <a:xfrm flipH="1">
            <a:off x="3242916" y="1963797"/>
            <a:ext cx="305426" cy="3953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stCxn id="2" idx="5"/>
            <a:endCxn id="20" idx="1"/>
          </p:cNvCxnSpPr>
          <p:nvPr/>
        </p:nvCxnSpPr>
        <p:spPr>
          <a:xfrm>
            <a:off x="3981608" y="1963797"/>
            <a:ext cx="311554" cy="4155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21" idx="3"/>
            <a:endCxn id="22" idx="7"/>
          </p:cNvCxnSpPr>
          <p:nvPr/>
        </p:nvCxnSpPr>
        <p:spPr>
          <a:xfrm flipH="1">
            <a:off x="2527803" y="2775466"/>
            <a:ext cx="281847" cy="380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21" idx="5"/>
            <a:endCxn id="23" idx="1"/>
          </p:cNvCxnSpPr>
          <p:nvPr/>
        </p:nvCxnSpPr>
        <p:spPr>
          <a:xfrm>
            <a:off x="3242916" y="2775466"/>
            <a:ext cx="305426" cy="415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22" idx="5"/>
            <a:endCxn id="24" idx="1"/>
          </p:cNvCxnSpPr>
          <p:nvPr/>
        </p:nvCxnSpPr>
        <p:spPr>
          <a:xfrm>
            <a:off x="2527803" y="3572241"/>
            <a:ext cx="328389" cy="442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22" idx="3"/>
            <a:endCxn id="25" idx="7"/>
          </p:cNvCxnSpPr>
          <p:nvPr/>
        </p:nvCxnSpPr>
        <p:spPr>
          <a:xfrm flipH="1">
            <a:off x="1789111" y="3572241"/>
            <a:ext cx="305426" cy="442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4156004" y="2449243"/>
            <a:ext cx="739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Success</a:t>
            </a:r>
            <a:endParaRPr lang="en-US" sz="11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3416088" y="3267875"/>
            <a:ext cx="739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Success</a:t>
            </a:r>
            <a:endParaRPr lang="en-US" sz="11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2907056" y="4066645"/>
            <a:ext cx="331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…</a:t>
            </a:r>
            <a:endParaRPr lang="en-US" sz="1100" dirty="0"/>
          </a:p>
        </p:txBody>
      </p:sp>
      <p:sp>
        <p:nvSpPr>
          <p:cNvPr id="63" name="CuadroTexto 62"/>
          <p:cNvSpPr txBox="1"/>
          <p:nvPr/>
        </p:nvSpPr>
        <p:spPr>
          <a:xfrm>
            <a:off x="2668726" y="2303361"/>
            <a:ext cx="739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    &gt;=</a:t>
            </a:r>
          </a:p>
          <a:p>
            <a:r>
              <a:rPr lang="en-GB" sz="1100" dirty="0" smtClean="0"/>
              <a:t>Average</a:t>
            </a:r>
            <a:endParaRPr lang="en-US" sz="1100" dirty="0"/>
          </a:p>
        </p:txBody>
      </p:sp>
      <p:sp>
        <p:nvSpPr>
          <p:cNvPr id="64" name="CuadroTexto 63"/>
          <p:cNvSpPr txBox="1"/>
          <p:nvPr/>
        </p:nvSpPr>
        <p:spPr>
          <a:xfrm>
            <a:off x="3428973" y="1497065"/>
            <a:ext cx="739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    &gt;=</a:t>
            </a:r>
          </a:p>
          <a:p>
            <a:r>
              <a:rPr lang="en-GB" sz="1100" dirty="0" smtClean="0"/>
              <a:t>Average</a:t>
            </a:r>
            <a:endParaRPr lang="en-US" sz="1100" dirty="0"/>
          </a:p>
        </p:txBody>
      </p:sp>
      <p:sp>
        <p:nvSpPr>
          <p:cNvPr id="65" name="CuadroTexto 64"/>
          <p:cNvSpPr txBox="1"/>
          <p:nvPr/>
        </p:nvSpPr>
        <p:spPr>
          <a:xfrm>
            <a:off x="2145401" y="3231366"/>
            <a:ext cx="331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…</a:t>
            </a:r>
            <a:endParaRPr lang="en-US" sz="1100" dirty="0"/>
          </a:p>
        </p:txBody>
      </p:sp>
      <p:cxnSp>
        <p:nvCxnSpPr>
          <p:cNvPr id="66" name="Conector recto 65"/>
          <p:cNvCxnSpPr>
            <a:stCxn id="24" idx="5"/>
          </p:cNvCxnSpPr>
          <p:nvPr/>
        </p:nvCxnSpPr>
        <p:spPr>
          <a:xfrm>
            <a:off x="3289458" y="4431123"/>
            <a:ext cx="279030" cy="344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3344748" y="1179000"/>
            <a:ext cx="840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Chemistry</a:t>
            </a:r>
            <a:endParaRPr lang="en-US" sz="1100" dirty="0"/>
          </a:p>
        </p:txBody>
      </p:sp>
      <p:sp>
        <p:nvSpPr>
          <p:cNvPr id="70" name="CuadroTexto 69"/>
          <p:cNvSpPr txBox="1"/>
          <p:nvPr/>
        </p:nvSpPr>
        <p:spPr>
          <a:xfrm>
            <a:off x="1518059" y="2303361"/>
            <a:ext cx="11715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       Reading</a:t>
            </a:r>
          </a:p>
          <a:p>
            <a:r>
              <a:rPr lang="en-GB" sz="1100" dirty="0" smtClean="0"/>
              <a:t>Comprehension</a:t>
            </a:r>
            <a:endParaRPr lang="en-US" sz="1100" dirty="0"/>
          </a:p>
        </p:txBody>
      </p:sp>
      <p:sp>
        <p:nvSpPr>
          <p:cNvPr id="71" name="CuadroTexto 70"/>
          <p:cNvSpPr txBox="1"/>
          <p:nvPr/>
        </p:nvSpPr>
        <p:spPr>
          <a:xfrm>
            <a:off x="3009095" y="1984930"/>
            <a:ext cx="467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False</a:t>
            </a:r>
            <a:endParaRPr lang="en-GB" sz="1100" dirty="0" smtClean="0"/>
          </a:p>
        </p:txBody>
      </p:sp>
      <p:sp>
        <p:nvSpPr>
          <p:cNvPr id="82" name="CuadroTexto 81"/>
          <p:cNvSpPr txBox="1"/>
          <p:nvPr/>
        </p:nvSpPr>
        <p:spPr>
          <a:xfrm>
            <a:off x="4071340" y="1982289"/>
            <a:ext cx="467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True</a:t>
            </a:r>
            <a:endParaRPr lang="en-GB" sz="1100" dirty="0" smtClean="0"/>
          </a:p>
        </p:txBody>
      </p:sp>
      <p:sp>
        <p:nvSpPr>
          <p:cNvPr id="83" name="CuadroTexto 82"/>
          <p:cNvSpPr txBox="1"/>
          <p:nvPr/>
        </p:nvSpPr>
        <p:spPr>
          <a:xfrm>
            <a:off x="3359006" y="2800727"/>
            <a:ext cx="467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True</a:t>
            </a:r>
            <a:endParaRPr lang="en-GB" sz="1100" dirty="0" smtClean="0"/>
          </a:p>
        </p:txBody>
      </p:sp>
      <p:sp>
        <p:nvSpPr>
          <p:cNvPr id="84" name="CuadroTexto 83"/>
          <p:cNvSpPr txBox="1"/>
          <p:nvPr/>
        </p:nvSpPr>
        <p:spPr>
          <a:xfrm>
            <a:off x="2225674" y="2809165"/>
            <a:ext cx="4624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False</a:t>
            </a:r>
            <a:endParaRPr lang="en-GB" sz="11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62" y="872218"/>
            <a:ext cx="3820058" cy="4010585"/>
          </a:xfrm>
          <a:prstGeom prst="rect">
            <a:avLst/>
          </a:prstGeom>
        </p:spPr>
      </p:pic>
      <p:pic>
        <p:nvPicPr>
          <p:cNvPr id="120" name="Marcador de contenido 3"/>
          <p:cNvPicPr/>
          <p:nvPr/>
        </p:nvPicPr>
        <p:blipFill>
          <a:blip r:embed="rId3"/>
          <a:stretch/>
        </p:blipFill>
        <p:spPr>
          <a:xfrm>
            <a:off x="-480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30261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División de un nodo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14000" y="5089680"/>
            <a:ext cx="55069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Esta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división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está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basada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condición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“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ingresos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== 10.” Para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este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caso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,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impureza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Gini de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izquierda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0.44,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impureza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Gini de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derecha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0.32 y la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impureza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ponderada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</a:t>
            </a:r>
            <a:r>
              <a:rPr lang="en-US" sz="1400" b="0" strike="noStrike" spc="-1" dirty="0" err="1">
                <a:solidFill>
                  <a:srgbClr val="001E33"/>
                </a:solidFill>
                <a:latin typeface="Arial"/>
                <a:ea typeface="DejaVu Sans"/>
              </a:rPr>
              <a:t>es</a:t>
            </a:r>
            <a:r>
              <a:rPr lang="en-US" sz="1400" b="0" strike="noStrike" spc="-1" dirty="0">
                <a:solidFill>
                  <a:srgbClr val="001E33"/>
                </a:solidFill>
                <a:latin typeface="Arial"/>
                <a:ea typeface="DejaVu Sans"/>
              </a:rPr>
              <a:t> de 0.37.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43"/>
          <p:cNvSpPr/>
          <p:nvPr/>
        </p:nvSpPr>
        <p:spPr>
          <a:xfrm>
            <a:off x="6534000" y="5089680"/>
            <a:ext cx="55069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Esta división está basada en la condición “estrato == 4.” Para este caso, la impureza Gini de la izquierda es 0.44, la impureza Gini de la derecha es 0.32 y la impureza ponderada es 0.45.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773" y="848572"/>
            <a:ext cx="3753374" cy="4029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84912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Complejidad del Algoritmo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812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Complejidad en tiempo y memoria del algoritmo (En este semestre, una opción puede ser CART, ID3, C4.5, elijan uno). (Por favor, expliquen qué es N y qué es M en este problem. ¡POR FAVOR, HÁGANLO!)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4184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4508280" y="372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61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Creen esta tabla en Powerpoint. ¡No copien pantallazos pixelados del porte aquí!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Expliquen las tablas con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sus propias palabras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512928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Incluyan una foto de alta definición relacionada con el problema que están modelando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640" cy="215964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Complejidad en tiempo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Complejidad en memoria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Entrenamiento del modelo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Validación del</a:t>
                      </a:r>
                      <a:r>
                        <a:t/>
                      </a:r>
                      <a:br/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modelo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7" name="Imagen 186"/>
          <p:cNvPicPr/>
          <p:nvPr/>
        </p:nvPicPr>
        <p:blipFill>
          <a:blip r:embed="rId3"/>
          <a:srcRect t="17601"/>
          <a:stretch/>
        </p:blipFill>
        <p:spPr>
          <a:xfrm>
            <a:off x="6897960" y="1903680"/>
            <a:ext cx="4674960" cy="288900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188"/>
          <p:cNvPicPr/>
          <p:nvPr/>
        </p:nvPicPr>
        <p:blipFill>
          <a:blip r:embed="rId2"/>
          <a:srcRect l="24321" r="17166"/>
          <a:stretch/>
        </p:blipFill>
        <p:spPr>
          <a:xfrm>
            <a:off x="1016640" y="1019520"/>
            <a:ext cx="3930840" cy="377964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44892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Modelo de Árbol de Decisión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812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Un árbol de decisión para predecir el resultado del Saber Pro usando los resultados del Saber 11. Violeta representa nodos con alta probabilidad de éxito; verde media probabilidad; y rojo baja probabilidad.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4436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4688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61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Creen una gráfica, en español, en Powerpoint. ¡No copien pantallazos pixelados del reporte técnico, por favor!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Expliquen sus gráficos con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sus propias palabras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4754880" y="54864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¿Es ético usar el género en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un modelo que sirve para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predecir el éxito académico?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246080" y="1773360"/>
            <a:ext cx="43887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Características Más Relevantes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895480" cy="176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Ciencias Sociales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Inglés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Género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3" name="Imagen 202"/>
          <p:cNvPicPr/>
          <p:nvPr/>
        </p:nvPicPr>
        <p:blipFill>
          <a:blip r:embed="rId4"/>
          <a:stretch/>
        </p:blipFill>
        <p:spPr>
          <a:xfrm>
            <a:off x="8129520" y="315360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204" name="Imagen 203"/>
          <p:cNvPicPr/>
          <p:nvPr/>
        </p:nvPicPr>
        <p:blipFill>
          <a:blip r:embed="rId5"/>
          <a:stretch/>
        </p:blipFill>
        <p:spPr>
          <a:xfrm>
            <a:off x="8312400" y="3860640"/>
            <a:ext cx="344520" cy="61884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440" cy="63900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4080" y="4572000"/>
            <a:ext cx="30744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¡Usen un ícono para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representar cada 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característica!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10482120" y="649080"/>
            <a:ext cx="44712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6"/>
          <p:cNvSpPr/>
          <p:nvPr/>
        </p:nvSpPr>
        <p:spPr>
          <a:xfrm>
            <a:off x="9558000" y="1064160"/>
            <a:ext cx="3426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sus gráficas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0" name="CustomShape 17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265320" y="376920"/>
            <a:ext cx="348336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Métricas de Evaluación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 flipV="1">
            <a:off x="3657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3905640" y="36576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5168160" y="914400"/>
            <a:ext cx="342612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Usen gráficas vectorizadas, en español, para explicar las métricas de evaluación, de esa forma no les quedará pixelado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como las mías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Imagen 216"/>
          <p:cNvPicPr/>
          <p:nvPr/>
        </p:nvPicPr>
        <p:blipFill>
          <a:blip r:embed="rId3"/>
          <a:srcRect b="32951"/>
          <a:stretch/>
        </p:blipFill>
        <p:spPr>
          <a:xfrm>
            <a:off x="507240" y="1517040"/>
            <a:ext cx="3332160" cy="4059720"/>
          </a:xfrm>
          <a:prstGeom prst="rect">
            <a:avLst/>
          </a:prstGeom>
          <a:ln>
            <a:noFill/>
          </a:ln>
        </p:spPr>
      </p:pic>
      <p:pic>
        <p:nvPicPr>
          <p:cNvPr id="218" name="Imagen 217"/>
          <p:cNvPicPr/>
          <p:nvPr/>
        </p:nvPicPr>
        <p:blipFill>
          <a:blip r:embed="rId3"/>
          <a:srcRect t="66389"/>
          <a:stretch/>
        </p:blipFill>
        <p:spPr>
          <a:xfrm>
            <a:off x="4480560" y="2263320"/>
            <a:ext cx="3332160" cy="203328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8778240" y="2743200"/>
            <a:ext cx="22849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Expliquen la exactitud tambien…. </a:t>
            </a:r>
            <a:r>
              <a:t/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De la misma manera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5020920" y="4786920"/>
            <a:ext cx="293328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Si es posible, eviten usar ecuaciones para explicar simples conceptos que se pueden explicar con diagramas coloridos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1" name="CustomShape 8"/>
          <p:cNvSpPr/>
          <p:nvPr/>
        </p:nvSpPr>
        <p:spPr>
          <a:xfrm>
            <a:off x="5020920" y="442764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9"/>
          <p:cNvSpPr/>
          <p:nvPr/>
        </p:nvSpPr>
        <p:spPr>
          <a:xfrm flipH="1">
            <a:off x="10697760" y="776160"/>
            <a:ext cx="36540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0"/>
          <p:cNvSpPr/>
          <p:nvPr/>
        </p:nvSpPr>
        <p:spPr>
          <a:xfrm>
            <a:off x="9326880" y="1191240"/>
            <a:ext cx="3426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para sus gráficas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4" name="CustomShape 11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26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Métricas de Evaluación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 flipV="1">
            <a:off x="3608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3932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168160" y="914400"/>
            <a:ext cx="34261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Creen la tabla en Powerpoint. ¡No copien pantallazos pixelados del reporte, por favor!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6"/>
          <p:cNvSpPr/>
          <p:nvPr/>
        </p:nvSpPr>
        <p:spPr>
          <a:xfrm>
            <a:off x="8034840" y="5145480"/>
            <a:ext cx="293328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Incluyan otra gráfica en alta definición relacionada con el problema que están resolviendo.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3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53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Conjunto de entrenamiento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Conjunto de validación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Exactitud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Precisión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Sensibilidad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4" name="Imagen 233"/>
          <p:cNvPicPr/>
          <p:nvPr/>
        </p:nvPicPr>
        <p:blipFill>
          <a:blip r:embed="rId3"/>
          <a:srcRect l="20026"/>
          <a:stretch/>
        </p:blipFill>
        <p:spPr>
          <a:xfrm>
            <a:off x="7168320" y="2011680"/>
            <a:ext cx="4378680" cy="2674440"/>
          </a:xfrm>
          <a:prstGeom prst="rect">
            <a:avLst/>
          </a:prstGeom>
          <a:ln>
            <a:noFill/>
          </a:ln>
        </p:spPr>
      </p:pic>
      <p:sp>
        <p:nvSpPr>
          <p:cNvPr id="235" name="CustomShape 9"/>
          <p:cNvSpPr/>
          <p:nvPr/>
        </p:nvSpPr>
        <p:spPr>
          <a:xfrm>
            <a:off x="663480" y="4893480"/>
            <a:ext cx="5028120" cy="72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Métricas de evaluación obtenidas con el conjunto de datos de entrenamiento de 135,000 estudiantes y el conjunto de datos de validación de 45,000 estudiantes.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6" name="CustomShape 10"/>
          <p:cNvSpPr/>
          <p:nvPr/>
        </p:nvSpPr>
        <p:spPr>
          <a:xfrm>
            <a:off x="4297680" y="59896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Expliquen las tablas con sus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propias palabras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7" name="CustomShape 11"/>
          <p:cNvSpPr/>
          <p:nvPr/>
        </p:nvSpPr>
        <p:spPr>
          <a:xfrm>
            <a:off x="4369680" y="55224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2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Consumo de tiempo y memoria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3"/>
          <p:cNvSpPr/>
          <p:nvPr/>
        </p:nvSpPr>
        <p:spPr>
          <a:xfrm>
            <a:off x="5394960" y="36576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Conserven ese título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5168160" y="914400"/>
            <a:ext cx="37926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Creen las gráficas en Excel en español. ¡No tomen pantallazos pixelados del reporte!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5" name="Gráfico 244"/>
          <p:cNvGraphicFramePr/>
          <p:nvPr/>
        </p:nvGraphicFramePr>
        <p:xfrm>
          <a:off x="146880" y="1914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6" name="Gráfico 245"/>
          <p:cNvGraphicFramePr/>
          <p:nvPr/>
        </p:nvGraphicFramePr>
        <p:xfrm>
          <a:off x="6071040" y="1878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7" name="CustomShape 6"/>
          <p:cNvSpPr/>
          <p:nvPr/>
        </p:nvSpPr>
        <p:spPr>
          <a:xfrm>
            <a:off x="224928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Consumo de tiempo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853992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Consumo de memoria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9" name="Imagen 248"/>
          <p:cNvPicPr/>
          <p:nvPr/>
        </p:nvPicPr>
        <p:blipFill>
          <a:blip r:embed="rId5"/>
          <a:stretch/>
        </p:blipFill>
        <p:spPr>
          <a:xfrm>
            <a:off x="1648800" y="5105520"/>
            <a:ext cx="527400" cy="527400"/>
          </a:xfrm>
          <a:prstGeom prst="rect">
            <a:avLst/>
          </a:prstGeom>
          <a:ln>
            <a:noFill/>
          </a:ln>
        </p:spPr>
      </p:pic>
      <p:pic>
        <p:nvPicPr>
          <p:cNvPr id="250" name="Imagen 249"/>
          <p:cNvPicPr/>
          <p:nvPr/>
        </p:nvPicPr>
        <p:blipFill>
          <a:blip r:embed="rId6"/>
          <a:srcRect l="28235" t="24851" r="28737" b="25399"/>
          <a:stretch/>
        </p:blipFill>
        <p:spPr>
          <a:xfrm>
            <a:off x="7827120" y="5117760"/>
            <a:ext cx="712440" cy="547920"/>
          </a:xfrm>
          <a:prstGeom prst="rect">
            <a:avLst/>
          </a:prstGeom>
          <a:ln>
            <a:noFill/>
          </a:ln>
        </p:spPr>
      </p:pic>
      <p:sp>
        <p:nvSpPr>
          <p:cNvPr id="251" name="CustomShape 8"/>
          <p:cNvSpPr/>
          <p:nvPr/>
        </p:nvSpPr>
        <p:spPr>
          <a:xfrm flipH="1">
            <a:off x="10697760" y="757080"/>
            <a:ext cx="36540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9"/>
          <p:cNvSpPr/>
          <p:nvPr/>
        </p:nvSpPr>
        <p:spPr>
          <a:xfrm>
            <a:off x="9326880" y="1172160"/>
            <a:ext cx="3426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Usen estos colores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para sus gráficas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>
            <a:off x="8229600" y="12420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Completen esta lámina</a:t>
            </a:r>
            <a:r>
              <a:t/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en la tercera entrega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643</Words>
  <Application>Microsoft Office PowerPoint</Application>
  <PresentationFormat>Panorámica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DejaVu Sans</vt:lpstr>
      <vt:lpstr>Noto Sans CJK SC Regular</vt:lpstr>
      <vt:lpstr>Symbol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user</cp:lastModifiedBy>
  <cp:revision>35</cp:revision>
  <dcterms:created xsi:type="dcterms:W3CDTF">2020-06-26T14:36:07Z</dcterms:created>
  <dcterms:modified xsi:type="dcterms:W3CDTF">2020-10-10T04:34:22Z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